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2" r:id="rId2"/>
    <p:sldId id="541" r:id="rId3"/>
    <p:sldId id="539" r:id="rId4"/>
    <p:sldId id="538" r:id="rId5"/>
    <p:sldId id="542" r:id="rId6"/>
    <p:sldId id="543" r:id="rId7"/>
    <p:sldId id="544" r:id="rId8"/>
    <p:sldId id="545" r:id="rId9"/>
    <p:sldId id="546" r:id="rId10"/>
    <p:sldId id="547" r:id="rId11"/>
    <p:sldId id="548" r:id="rId12"/>
    <p:sldId id="549" r:id="rId13"/>
    <p:sldId id="551" r:id="rId1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Tahoma" panose="020B0604030504040204" pitchFamily="34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48">
          <p15:clr>
            <a:srgbClr val="A4A3A4"/>
          </p15:clr>
        </p15:guide>
        <p15:guide id="2" orient="horz" pos="3339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566">
          <p15:clr>
            <a:srgbClr val="A4A3A4"/>
          </p15:clr>
        </p15:guide>
        <p15:guide id="5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6600"/>
    <a:srgbClr val="0033CC"/>
    <a:srgbClr val="AAAAAA"/>
    <a:srgbClr val="8181DF"/>
    <a:srgbClr val="E1FFFF"/>
    <a:srgbClr val="FFCCFF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7229" autoAdjust="0"/>
  </p:normalViewPr>
  <p:slideViewPr>
    <p:cSldViewPr>
      <p:cViewPr>
        <p:scale>
          <a:sx n="80" d="100"/>
          <a:sy n="80" d="100"/>
        </p:scale>
        <p:origin x="-78" y="-108"/>
      </p:cViewPr>
      <p:guideLst>
        <p:guide orient="horz" pos="3748"/>
        <p:guide orient="horz" pos="3339"/>
        <p:guide orient="horz" pos="3974"/>
        <p:guide orient="horz" pos="3566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1996AB8-5672-4445-9187-15F4E353D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44A56EE2-7AB4-4F12-A9C6-6F8086C80C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C96F287F-C307-42FA-B423-1A6E8C32DD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4E9EFD7C-0AED-4CC4-94F5-81D6FAB989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b" anchorCtr="0" compatLnSpc="1">
            <a:prstTxWarp prst="textNoShape">
              <a:avLst/>
            </a:prstTxWarp>
          </a:bodyPr>
          <a:lstStyle>
            <a:lvl1pPr algn="r" defTabSz="923925">
              <a:defRPr b="0">
                <a:latin typeface="굴림" panose="020B0600000101010101" pitchFamily="34" charset="-127"/>
              </a:defRPr>
            </a:lvl1pPr>
          </a:lstStyle>
          <a:p>
            <a:fld id="{EA4686C8-20EF-4016-B65F-226F5395963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91F2C0BB-D123-464A-B43B-6373C35240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8D1E0C0D-E6D2-4D09-848A-18DC799EF1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0120BE27-BD91-4367-B0B5-9893E32C58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08503539-FF41-45CE-B558-B0F4087023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CC3BDBD5-2F64-453F-A45B-9103F44F8A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FC47B8E4-7159-4913-BF13-DF92F34CA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9" tIns="46220" rIns="92439" bIns="46220" numCol="1" anchor="b" anchorCtr="0" compatLnSpc="1">
            <a:prstTxWarp prst="textNoShape">
              <a:avLst/>
            </a:prstTxWarp>
          </a:bodyPr>
          <a:lstStyle>
            <a:lvl1pPr algn="r" defTabSz="923925">
              <a:defRPr b="0">
                <a:latin typeface="굴림" panose="020B0600000101010101" pitchFamily="34" charset="-127"/>
              </a:defRPr>
            </a:lvl1pPr>
          </a:lstStyle>
          <a:p>
            <a:fld id="{54890353-202A-44AF-8747-ED795798EAB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D7232B2F-8ACC-4BF6-A53C-439792107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933F17C-3767-4BCF-BCA4-8E95883B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8BF57F2B-80E4-4C31-8360-CEA92C6379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28CD6CC4-450A-427B-9F28-5EB72F70F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60A375DD-C164-4871-866E-C4189E71E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A090B377-268A-457C-86EB-F156C0E00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736B9B18-05F6-484C-A2E7-4B744B88C0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A6473E53-9606-43B6-9AD5-38C10DD2C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D3DEE800-16A5-4D8B-B983-41BC1AD54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A76C4EB4-8C1C-4FF6-BF85-59035455F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72FA33F6-9F03-4D8B-9C15-B2A397E61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3879E151-0D78-4816-A6F6-6F48B43A5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BBE6B4FD-5FBC-4CC1-BADD-F0ABE4B94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BAA6C31-01DD-4839-A079-FBCA12FCB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7765F044-C801-435A-84E2-7C7DC32C65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E2101C8B-876B-4F95-97AD-B815E5262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01BCCC34-BBD5-4D94-B4C0-22C1AA92A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281EF654-59B7-44F1-A2AA-615BC96BF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8240266E-0215-494F-A364-9B0F0EEB1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325FB07E-244F-40FB-8084-793162B04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88B00A09-8249-4E91-B7EE-FA1FBC27B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795058FC-8C30-458A-8781-F76DF144C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63DAEC74-CE7A-4C62-903E-B2AEF05959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D4AFD25A-31BE-4708-A704-0C55F3787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B365668F-1FDF-4F24-90B8-2E4A1D676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384552E-2635-43C1-A451-EEA7F48BC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8" tIns="46544" rIns="93088" bIns="46544"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839A652-9C71-4C87-96A6-88C31FA66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C5D78D3-B3EE-4194-B999-1A731DC0F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7E04681-89C0-45A0-9777-47E49DDD6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BA640-2F4D-4B22-924F-D60B45211E8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61839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2D55F1D-6F10-42B0-B95A-EACCCF94B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DC1EFDC-8D1F-4BB9-AA04-F2E4C904D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2A530C7-00FA-408F-B279-3D211D7D3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07840-B9BD-4A74-ABA4-5E445D50C0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49186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5D142D-DD37-4EBE-9771-18DE39709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9720FF2-A7F1-42CA-8F27-57452D985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5F76E33-C0AE-47EC-8916-78DFEE0AB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C4724-0B7D-468B-8496-2CD44E6A9C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27349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F0DE678-1C7E-4576-A90C-49AB7774C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0D01238-9757-4EE9-8BEB-6DBA8AC66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F0DE9C0-2EAC-4459-A181-F2CB3A402C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72132-3D04-4894-96DE-B6C4288326D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137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2FF7BA8-03E0-4359-AB4C-CAD8EC8EBC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1142C93-D991-4C21-A79F-5841BD8A70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67502A8-93D9-4BB1-A75A-E6798BD02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B972B-59E1-425D-8B40-C53C90DFD3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9441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D81F2AE-0D1B-4B0F-A60B-65E7E19D2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C5C9FC4-F1F6-4609-9D0B-06ECE773A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DBCFDE-943A-4568-B2E1-AB13E5F9A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97B97-4C5F-4E11-8730-56E3EF2FD55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7336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A82BBC-268A-40DB-97C7-AA4441701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B9E0F5-AED1-459A-A5AF-630E09BEC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B88624-2A27-4EC8-A319-7BADDD7CA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C45F2-4511-4C80-BB85-4CCD4EB1E30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10892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FCD7019-4AD3-467C-AD11-6C29903A0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AD84351-BAE7-41EB-9D23-760C8FE53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B70A78E-2408-4229-9B33-A760A10569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5CDBA-069D-49D3-A312-94FC0FF5D9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51696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946573C-885F-4F6B-9C4E-A33701A17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0FE1746-9D88-43EF-8101-A0E347B2C5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8291B17-DD76-4998-917F-61265A2EC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63232-318A-4A82-9529-2782E1950A4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546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70BADAA-47C5-4F18-A1C0-14A3BB534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16334E9-6B9E-45C0-B755-3866580CD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3CFDB4D-1EA3-41B0-ABCA-C2EDF6943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1038B-7148-42CE-836A-7468B2A283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55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DDF5FBF-D26A-46A0-91C5-DA2A45361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0A0930-EE53-4A41-BC4E-E3F74C15D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497ED3-BD64-48DD-8929-B63982326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C5D44-DC9E-4788-9E72-25437375160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5739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CF086A-84AE-4CA5-84F6-8C0BB006F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E1D95F-3A17-4B07-89AE-79ECB29B4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C1D5C18-A296-4A36-95DA-92D1CE4D3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50F3D-DB57-4F12-9239-886626856EA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9791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44CD9DC-E491-4DFB-A21A-F2940877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583B462-08FA-4310-B5E7-15D50ABA0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8F0C6EE-B950-44DE-99DC-FAF540ECBC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2018</a:t>
            </a:r>
            <a:r>
              <a:rPr lang="ko-KR" altLang="en-US"/>
              <a:t>년 </a:t>
            </a:r>
            <a:r>
              <a:rPr lang="en-US" altLang="ko-KR"/>
              <a:t>11</a:t>
            </a:r>
            <a:r>
              <a:rPr lang="ko-KR" altLang="en-US"/>
              <a:t>월</a:t>
            </a: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AD47764-9683-4D71-BB00-6A411A674D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ko-KR" altLang="en-US"/>
              <a:t>의료정보정책 공개 포럼</a:t>
            </a: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76B4230-9077-438C-B030-99CD412DCC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34C0061-B7EC-4D73-AEAC-58E9A7FAD92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xmlns="" id="{E8170F4E-B03E-4B25-A73A-8109B4D94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914400"/>
            <a:ext cx="8458200" cy="0"/>
          </a:xfrm>
          <a:prstGeom prst="line">
            <a:avLst/>
          </a:prstGeom>
          <a:noFill/>
          <a:ln w="76200">
            <a:solidFill>
              <a:srgbClr val="66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92C87D01-BE72-4F12-80FE-E9FDA6958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990600"/>
            <a:ext cx="8077200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o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날짜 개체 틀 1">
            <a:extLst>
              <a:ext uri="{FF2B5EF4-FFF2-40B4-BE49-F238E27FC236}">
                <a16:creationId xmlns:a16="http://schemas.microsoft.com/office/drawing/2014/main" xmlns="" id="{13E668E6-1687-45C7-9714-65B7AF509F6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2051" name="TextBox 6">
            <a:extLst>
              <a:ext uri="{FF2B5EF4-FFF2-40B4-BE49-F238E27FC236}">
                <a16:creationId xmlns:a16="http://schemas.microsoft.com/office/drawing/2014/main" xmlns="" id="{4693958E-F6DF-4648-AA37-C862A14E7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1412875"/>
            <a:ext cx="74088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72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새로운 </a:t>
            </a:r>
            <a:r>
              <a:rPr lang="ko-KR" altLang="en-US" sz="8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거버넌스</a:t>
            </a:r>
            <a:r>
              <a:rPr lang="en-US" altLang="ko-KR" sz="8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</a:t>
            </a:r>
            <a:r>
              <a:rPr lang="ko-KR" altLang="en-US" sz="54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필요하다</a:t>
            </a:r>
            <a:r>
              <a:rPr lang="en-US" altLang="ko-KR" sz="72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052" name="슬라이드 번호 개체 틀 2">
            <a:extLst>
              <a:ext uri="{FF2B5EF4-FFF2-40B4-BE49-F238E27FC236}">
                <a16:creationId xmlns:a16="http://schemas.microsoft.com/office/drawing/2014/main" xmlns="" id="{3BB8301D-5ED2-46EF-9950-F8CCB772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4FCAC9-20D9-477C-9E36-507BB066BB9E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400"/>
          </a:p>
        </p:txBody>
      </p:sp>
      <p:sp>
        <p:nvSpPr>
          <p:cNvPr id="2053" name="바닥글 개체 틀 1">
            <a:extLst>
              <a:ext uri="{FF2B5EF4-FFF2-40B4-BE49-F238E27FC236}">
                <a16:creationId xmlns:a16="http://schemas.microsoft.com/office/drawing/2014/main" xmlns="" id="{A29EACC1-2FBC-47BC-BA35-38949052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xmlns="" id="{2580EF35-F5C1-4797-B8A3-85F9757B9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5400">
                <a:latin typeface="HY나무B" pitchFamily="18" charset="-127"/>
                <a:ea typeface="HY나무B" pitchFamily="18" charset="-127"/>
              </a:rPr>
              <a:t>보건의료정보</a:t>
            </a:r>
            <a:endParaRPr lang="en-US" altLang="ko-KR" sz="540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xmlns="" id="{BF61E546-CBFA-4853-9D1A-B52EC145E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580063"/>
            <a:ext cx="500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800">
                <a:latin typeface="HY나무M" pitchFamily="18" charset="-127"/>
                <a:ea typeface="HY나무M" pitchFamily="18" charset="-127"/>
              </a:rPr>
              <a:t>보건복지부  의료정보정책 자문위원장   김명기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날짜 개체 틀 1">
            <a:extLst>
              <a:ext uri="{FF2B5EF4-FFF2-40B4-BE49-F238E27FC236}">
                <a16:creationId xmlns:a16="http://schemas.microsoft.com/office/drawing/2014/main" xmlns="" id="{EC1714E0-8B18-40A3-9AF5-3DA9631EF5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11267" name="슬라이드 번호 개체 틀 2">
            <a:extLst>
              <a:ext uri="{FF2B5EF4-FFF2-40B4-BE49-F238E27FC236}">
                <a16:creationId xmlns:a16="http://schemas.microsoft.com/office/drawing/2014/main" xmlns="" id="{466EEB47-11FE-4407-A2EC-61666AE0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057AE2-A7BA-4DC4-A9B6-1F83C0A38FD4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400"/>
          </a:p>
        </p:txBody>
      </p:sp>
      <p:sp>
        <p:nvSpPr>
          <p:cNvPr id="11268" name="바닥글 개체 틀 1">
            <a:extLst>
              <a:ext uri="{FF2B5EF4-FFF2-40B4-BE49-F238E27FC236}">
                <a16:creationId xmlns:a16="http://schemas.microsoft.com/office/drawing/2014/main" xmlns="" id="{1CA4D2BC-A603-4B7C-BE1E-66CB1C56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xmlns="" id="{F7D11BC9-DC7B-49C7-A510-6A0B91629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거버넌스의 </a:t>
            </a:r>
            <a:r>
              <a:rPr lang="en-US" altLang="ko-KR" sz="2800"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 sz="2800">
                <a:latin typeface="HY나무B" pitchFamily="18" charset="-127"/>
                <a:ea typeface="HY나무B" pitchFamily="18" charset="-127"/>
              </a:rPr>
              <a:t>단계적</a:t>
            </a:r>
            <a:r>
              <a:rPr lang="en-US" altLang="ko-KR" sz="2800">
                <a:latin typeface="HY나무B" pitchFamily="18" charset="-127"/>
                <a:ea typeface="HY나무B" pitchFamily="18" charset="-127"/>
              </a:rPr>
              <a:t>)</a:t>
            </a:r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발전 축</a:t>
            </a:r>
            <a:r>
              <a:rPr lang="en-US" altLang="ko-KR" sz="4400">
                <a:latin typeface="HY나무B" pitchFamily="18" charset="-127"/>
                <a:ea typeface="HY나무B" pitchFamily="18" charset="-127"/>
              </a:rPr>
              <a:t>/</a:t>
            </a:r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동력</a:t>
            </a:r>
            <a:endParaRPr lang="en-US" altLang="ko-KR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1270" name="오른쪽 화살표 1">
            <a:extLst>
              <a:ext uri="{FF2B5EF4-FFF2-40B4-BE49-F238E27FC236}">
                <a16:creationId xmlns:a16="http://schemas.microsoft.com/office/drawing/2014/main" xmlns="" id="{5371C105-C8F0-44E4-9429-DA8251832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11271" name="TextBox 6">
            <a:extLst>
              <a:ext uri="{FF2B5EF4-FFF2-40B4-BE49-F238E27FC236}">
                <a16:creationId xmlns:a16="http://schemas.microsoft.com/office/drawing/2014/main" xmlns="" id="{1A023CBE-B4E4-4A94-A5E4-E0702938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392238"/>
            <a:ext cx="7621587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 사용의 라이프 싸이클을 따라서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‘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생성부터 수집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-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처리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분석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-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가공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-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사용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-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재사용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’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	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싸이클 중 생성 단계에 초점을 둔다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즉 의료기관의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의료서비스 질 개선과 국민편익을 우선으로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즉 보건복지부는 데이터 사용의 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1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차 관문으로서 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역할과 위상을 확보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(??)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신속하게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작은 성공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을 바탕으로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국민적 신뢰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를 얻는다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단계적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점진적 발전은 작은 신뢰가 쌓이면서 동력을 얻는다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날짜 개체 틀 1">
            <a:extLst>
              <a:ext uri="{FF2B5EF4-FFF2-40B4-BE49-F238E27FC236}">
                <a16:creationId xmlns:a16="http://schemas.microsoft.com/office/drawing/2014/main" xmlns="" id="{37AD12A7-7A76-428E-81EA-D3A28428AA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12291" name="슬라이드 번호 개체 틀 2">
            <a:extLst>
              <a:ext uri="{FF2B5EF4-FFF2-40B4-BE49-F238E27FC236}">
                <a16:creationId xmlns:a16="http://schemas.microsoft.com/office/drawing/2014/main" xmlns="" id="{2D76130D-EDF2-467C-BEE0-5B1586C2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3EA7B3-48D5-44D9-B9E0-98FC68EFB145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400"/>
          </a:p>
        </p:txBody>
      </p:sp>
      <p:sp>
        <p:nvSpPr>
          <p:cNvPr id="12292" name="바닥글 개체 틀 1">
            <a:extLst>
              <a:ext uri="{FF2B5EF4-FFF2-40B4-BE49-F238E27FC236}">
                <a16:creationId xmlns:a16="http://schemas.microsoft.com/office/drawing/2014/main" xmlns="" id="{74C10B42-2CAC-4EF3-B1E2-A2FFA3E0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xmlns="" id="{77B79B3C-61BE-4A59-B38F-CB388C7A1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거버넌스의 </a:t>
            </a:r>
            <a:r>
              <a:rPr lang="en-US" altLang="ko-KR" sz="4400">
                <a:latin typeface="HY나무B" pitchFamily="18" charset="-127"/>
                <a:ea typeface="HY나무B" pitchFamily="18" charset="-127"/>
              </a:rPr>
              <a:t>Starting Line</a:t>
            </a:r>
            <a:endParaRPr lang="en-US" altLang="ko-KR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2294" name="오른쪽 화살표 1">
            <a:extLst>
              <a:ext uri="{FF2B5EF4-FFF2-40B4-BE49-F238E27FC236}">
                <a16:creationId xmlns:a16="http://schemas.microsoft.com/office/drawing/2014/main" xmlns="" id="{7230916D-5F77-4970-AB68-05CEBE616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12295" name="TextBox 6">
            <a:extLst>
              <a:ext uri="{FF2B5EF4-FFF2-40B4-BE49-F238E27FC236}">
                <a16:creationId xmlns:a16="http://schemas.microsoft.com/office/drawing/2014/main" xmlns="" id="{ADD6A615-5F5D-4C19-9153-886D2546A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1208088"/>
            <a:ext cx="7264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대상과제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진료정보교류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2.0, EMR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인증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표준화 및 법 제도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의료기관 간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EHR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을 바탕으로 주민 편익을 입증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데이터의 원시성을 지향하고 복지부는 관문 역할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추진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1)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추진단 구성 후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시범사업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을 위한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ISP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2)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선정된 지역 내에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full-scale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진료정보교류 시스템 구축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 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진료정보교류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1.0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에서 확보한 기술의 적용 및 개선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 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해당 지역의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Players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들 간 이해 조정 및 신뢰 구축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3)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성공적 평가를 얻는다면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다른 지역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전국단위로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확산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  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</a:t>
            </a:r>
            <a:r>
              <a:rPr lang="ko-KR" altLang="en-US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빠르고  작은 성공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을 근거로 </a:t>
            </a:r>
            <a:r>
              <a:rPr lang="ko-KR" altLang="en-US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전략적</a:t>
            </a:r>
            <a:r>
              <a:rPr lang="en-US" altLang="ko-KR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혁신적 가치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확산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날짜 개체 틀 1">
            <a:extLst>
              <a:ext uri="{FF2B5EF4-FFF2-40B4-BE49-F238E27FC236}">
                <a16:creationId xmlns:a16="http://schemas.microsoft.com/office/drawing/2014/main" xmlns="" id="{A61B6AF3-1770-4F95-BC13-552848B6B4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2051" name="TextBox 6">
            <a:extLst>
              <a:ext uri="{FF2B5EF4-FFF2-40B4-BE49-F238E27FC236}">
                <a16:creationId xmlns:a16="http://schemas.microsoft.com/office/drawing/2014/main" xmlns="" id="{19ED8A04-293B-4001-97DD-DE7FCEAD2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1412875"/>
            <a:ext cx="7408862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q"/>
              <a:defRPr kumimoji="1" sz="24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ko-KR" altLang="en-US" sz="60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itchFamily="2" charset="2"/>
              </a:rPr>
              <a:t>새로운 </a:t>
            </a:r>
            <a:r>
              <a:rPr lang="ko-KR" altLang="en-US" sz="6600" dirty="0" err="1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itchFamily="2" charset="2"/>
              </a:rPr>
              <a:t>거버넌스</a:t>
            </a:r>
            <a:r>
              <a:rPr lang="en-US" altLang="ko-KR" sz="6600" dirty="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itchFamily="2" charset="2"/>
              </a:rPr>
              <a:t>,</a:t>
            </a:r>
            <a:endParaRPr lang="en-US" altLang="ko-KR" sz="4400" dirty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itchFamily="2" charset="2"/>
            </a:endParaRPr>
          </a:p>
          <a:p>
            <a:pPr marL="457200" indent="-457200" eaLnBrk="1" hangingPunct="1">
              <a:lnSpc>
                <a:spcPct val="150000"/>
              </a:lnSpc>
              <a:buFont typeface="Wingdings" pitchFamily="2" charset="2"/>
              <a:buChar char="ß"/>
              <a:defRPr/>
            </a:pPr>
            <a:r>
              <a:rPr lang="ko-KR" altLang="en-US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참조 조직</a:t>
            </a: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영국의 </a:t>
            </a: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NHS Digital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</a:t>
            </a:r>
            <a:r>
              <a:rPr lang="ko-KR" altLang="en-US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포르투갈의 </a:t>
            </a: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SPMS by </a:t>
            </a:r>
            <a:r>
              <a:rPr lang="ko-KR" altLang="en-US" sz="3200" dirty="0" err="1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엔리케</a:t>
            </a:r>
            <a:r>
              <a:rPr lang="ko-KR" altLang="en-US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r>
              <a:rPr lang="ko-KR" altLang="en-US" sz="3200" dirty="0" err="1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마틴스</a:t>
            </a:r>
            <a:endParaRPr lang="en-US" altLang="ko-KR" sz="3200" dirty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marL="685800" indent="-685800" eaLnBrk="1" hangingPunct="1">
              <a:lnSpc>
                <a:spcPct val="150000"/>
              </a:lnSpc>
              <a:buFont typeface="Wingdings" pitchFamily="2" charset="2"/>
              <a:buChar char="à"/>
              <a:defRPr/>
            </a:pPr>
            <a:r>
              <a:rPr lang="ko-KR" altLang="en-US" sz="48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보건의료정보개발원 </a:t>
            </a: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(</a:t>
            </a:r>
            <a:r>
              <a:rPr lang="ko-KR" altLang="en-US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가칭</a:t>
            </a:r>
            <a:r>
              <a:rPr lang="en-US" altLang="ko-KR" sz="3200" dirty="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ß"/>
              <a:defRPr/>
            </a:pPr>
            <a:endParaRPr lang="en-US" altLang="ko-KR" sz="1400" dirty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itchFamily="2" charset="2"/>
            </a:endParaRPr>
          </a:p>
        </p:txBody>
      </p:sp>
      <p:sp>
        <p:nvSpPr>
          <p:cNvPr id="13316" name="슬라이드 번호 개체 틀 2">
            <a:extLst>
              <a:ext uri="{FF2B5EF4-FFF2-40B4-BE49-F238E27FC236}">
                <a16:creationId xmlns:a16="http://schemas.microsoft.com/office/drawing/2014/main" xmlns="" id="{DC272845-B7D0-4113-BE31-27C5524D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4666EE6-DF47-4C7D-951C-3F744432CA23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400"/>
          </a:p>
        </p:txBody>
      </p:sp>
      <p:sp>
        <p:nvSpPr>
          <p:cNvPr id="13317" name="바닥글 개체 틀 1">
            <a:extLst>
              <a:ext uri="{FF2B5EF4-FFF2-40B4-BE49-F238E27FC236}">
                <a16:creationId xmlns:a16="http://schemas.microsoft.com/office/drawing/2014/main" xmlns="" id="{72C7F6B0-4A9F-45E9-B3A6-4C354EEF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13318" name="Rectangle 2">
            <a:extLst>
              <a:ext uri="{FF2B5EF4-FFF2-40B4-BE49-F238E27FC236}">
                <a16:creationId xmlns:a16="http://schemas.microsoft.com/office/drawing/2014/main" xmlns="" id="{74CACB75-90FC-4932-9BE3-DD2EBC8EC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5400">
                <a:latin typeface="HY나무B" pitchFamily="18" charset="-127"/>
                <a:ea typeface="HY나무B" pitchFamily="18" charset="-127"/>
              </a:rPr>
              <a:t>보건의료 발전의 토대</a:t>
            </a:r>
            <a:endParaRPr lang="en-US" altLang="ko-KR" sz="540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날짜 개체 틀 1">
            <a:extLst>
              <a:ext uri="{FF2B5EF4-FFF2-40B4-BE49-F238E27FC236}">
                <a16:creationId xmlns:a16="http://schemas.microsoft.com/office/drawing/2014/main" xmlns="" id="{94E08A0C-A31E-4681-9F93-32CFA8A409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14339" name="TextBox 6">
            <a:extLst>
              <a:ext uri="{FF2B5EF4-FFF2-40B4-BE49-F238E27FC236}">
                <a16:creationId xmlns:a16="http://schemas.microsoft.com/office/drawing/2014/main" xmlns="" id="{7BD13845-6420-4A9C-ADA6-43891C10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20938"/>
            <a:ext cx="7408862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72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감사합니다</a:t>
            </a:r>
            <a:r>
              <a:rPr lang="en-US" altLang="ko-KR" sz="72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  <a:endParaRPr lang="en-US" altLang="ko-KR" sz="16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  <p:sp>
        <p:nvSpPr>
          <p:cNvPr id="14340" name="슬라이드 번호 개체 틀 2">
            <a:extLst>
              <a:ext uri="{FF2B5EF4-FFF2-40B4-BE49-F238E27FC236}">
                <a16:creationId xmlns:a16="http://schemas.microsoft.com/office/drawing/2014/main" xmlns="" id="{C44EAAE6-02B2-4018-A551-6F46459F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DCFB96-618F-4BDD-ABD3-CA6AF9DEB09F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400"/>
          </a:p>
        </p:txBody>
      </p:sp>
      <p:sp>
        <p:nvSpPr>
          <p:cNvPr id="14341" name="바닥글 개체 틀 1">
            <a:extLst>
              <a:ext uri="{FF2B5EF4-FFF2-40B4-BE49-F238E27FC236}">
                <a16:creationId xmlns:a16="http://schemas.microsoft.com/office/drawing/2014/main" xmlns="" id="{1318915A-6D77-4EEC-AB19-BFF19B01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14342" name="Rectangle 2">
            <a:extLst>
              <a:ext uri="{FF2B5EF4-FFF2-40B4-BE49-F238E27FC236}">
                <a16:creationId xmlns:a16="http://schemas.microsoft.com/office/drawing/2014/main" xmlns="" id="{8A584241-264F-4C69-A331-91EFF7938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91475" cy="609600"/>
          </a:xfrm>
        </p:spPr>
        <p:txBody>
          <a:bodyPr/>
          <a:lstStyle/>
          <a:p>
            <a:pPr eaLnBrk="1" hangingPunct="1"/>
            <a:endParaRPr lang="en-US" altLang="ko-KR" sz="540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4343" name="TextBox 2">
            <a:extLst>
              <a:ext uri="{FF2B5EF4-FFF2-40B4-BE49-F238E27FC236}">
                <a16:creationId xmlns:a16="http://schemas.microsoft.com/office/drawing/2014/main" xmlns="" id="{0716D82D-267D-4434-9434-4ABAEB7F6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580063"/>
            <a:ext cx="500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800">
                <a:latin typeface="HY나무M" pitchFamily="18" charset="-127"/>
                <a:ea typeface="HY나무M" pitchFamily="18" charset="-127"/>
              </a:rPr>
              <a:t>보건복지부  의료정보정책 자문위원장   김명기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날짜 개체 틀 1">
            <a:extLst>
              <a:ext uri="{FF2B5EF4-FFF2-40B4-BE49-F238E27FC236}">
                <a16:creationId xmlns:a16="http://schemas.microsoft.com/office/drawing/2014/main" xmlns="" id="{6E1AF447-D64B-42BD-9CAB-3442C67DC4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3075" name="TextBox 6">
            <a:extLst>
              <a:ext uri="{FF2B5EF4-FFF2-40B4-BE49-F238E27FC236}">
                <a16:creationId xmlns:a16="http://schemas.microsoft.com/office/drawing/2014/main" xmlns="" id="{A9DFED1B-6530-479E-8DB5-11FD93144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420938"/>
            <a:ext cx="74088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8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</a:t>
            </a:r>
            <a:r>
              <a:rPr lang="ko-KR" altLang="en-US" sz="6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</a:t>
            </a:r>
            <a:r>
              <a:rPr lang="ko-KR" altLang="en-US" sz="18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r>
              <a:rPr lang="ko-KR" altLang="en-US" sz="8000"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   </a:t>
            </a:r>
            <a:r>
              <a:rPr lang="ko-KR" altLang="en-US" sz="8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물</a:t>
            </a:r>
            <a:r>
              <a:rPr lang="en-US" altLang="ko-KR" sz="8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r>
              <a:rPr lang="en-US" altLang="ko-KR" sz="18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76" name="슬라이드 번호 개체 틀 2">
            <a:extLst>
              <a:ext uri="{FF2B5EF4-FFF2-40B4-BE49-F238E27FC236}">
                <a16:creationId xmlns:a16="http://schemas.microsoft.com/office/drawing/2014/main" xmlns="" id="{C5A60AEA-D8CC-4E9F-A55B-E43D8916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E9DBD9-8EA6-4B67-8FE8-24FCF10DB2A4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400"/>
          </a:p>
        </p:txBody>
      </p:sp>
      <p:sp>
        <p:nvSpPr>
          <p:cNvPr id="3077" name="바닥글 개체 틀 1">
            <a:extLst>
              <a:ext uri="{FF2B5EF4-FFF2-40B4-BE49-F238E27FC236}">
                <a16:creationId xmlns:a16="http://schemas.microsoft.com/office/drawing/2014/main" xmlns="" id="{4275C477-8C57-4841-B56C-F1ED5AF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3078" name="Rectangle 2">
            <a:extLst>
              <a:ext uri="{FF2B5EF4-FFF2-40B4-BE49-F238E27FC236}">
                <a16:creationId xmlns:a16="http://schemas.microsoft.com/office/drawing/2014/main" xmlns="" id="{6DD72699-40E1-480B-B981-B2F462750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609600"/>
          </a:xfrm>
        </p:spPr>
        <p:txBody>
          <a:bodyPr/>
          <a:lstStyle/>
          <a:p>
            <a:pPr eaLnBrk="1" hangingPunct="1"/>
            <a:r>
              <a:rPr lang="en-US" altLang="ko-KR" sz="5400">
                <a:latin typeface="HY나무B" pitchFamily="18" charset="-127"/>
                <a:ea typeface="HY나무B" pitchFamily="18" charset="-127"/>
              </a:rPr>
              <a:t>Data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날짜 개체 틀 1">
            <a:extLst>
              <a:ext uri="{FF2B5EF4-FFF2-40B4-BE49-F238E27FC236}">
                <a16:creationId xmlns:a16="http://schemas.microsoft.com/office/drawing/2014/main" xmlns="" id="{FE6B08BE-3DB8-4819-A48E-820A0BD77D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4099" name="TextBox 6">
            <a:extLst>
              <a:ext uri="{FF2B5EF4-FFF2-40B4-BE49-F238E27FC236}">
                <a16:creationId xmlns:a16="http://schemas.microsoft.com/office/drawing/2014/main" xmlns="" id="{47A9961C-F0FB-49E3-9D47-CBCD7DACC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446213"/>
            <a:ext cx="7408862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54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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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 개천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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 청계천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안양천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중랑천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,, 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동강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남강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섬강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남한강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북한강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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 한강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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 서해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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  태평양  </a:t>
            </a:r>
            <a:r>
              <a:rPr lang="en-US" altLang="ko-KR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then </a:t>
            </a:r>
            <a:r>
              <a:rPr lang="ko-KR" altLang="en-US" sz="4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순환</a:t>
            </a:r>
            <a:endParaRPr lang="en-US" altLang="ko-KR" sz="9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  <p:sp>
        <p:nvSpPr>
          <p:cNvPr id="4100" name="슬라이드 번호 개체 틀 2">
            <a:extLst>
              <a:ext uri="{FF2B5EF4-FFF2-40B4-BE49-F238E27FC236}">
                <a16:creationId xmlns:a16="http://schemas.microsoft.com/office/drawing/2014/main" xmlns="" id="{F93EEA5F-6634-4661-8D4F-B735B55A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EE70B5-9A90-4F33-A5EE-816C35B97DE9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400"/>
          </a:p>
        </p:txBody>
      </p:sp>
      <p:sp>
        <p:nvSpPr>
          <p:cNvPr id="4101" name="바닥글 개체 틀 1">
            <a:extLst>
              <a:ext uri="{FF2B5EF4-FFF2-40B4-BE49-F238E27FC236}">
                <a16:creationId xmlns:a16="http://schemas.microsoft.com/office/drawing/2014/main" xmlns="" id="{F33FE9B4-8F0B-4A6F-B0DA-380A4A9D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xmlns="" id="{FB7D1A70-42C1-460B-9F02-E044D4AEB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5400">
                <a:solidFill>
                  <a:schemeClr val="tx1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한강</a:t>
            </a:r>
            <a:r>
              <a:rPr lang="en-US" altLang="ko-KR" sz="5400">
                <a:solidFill>
                  <a:schemeClr val="tx1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? </a:t>
            </a:r>
            <a:r>
              <a:rPr lang="en-US" altLang="ko-KR" sz="1100">
                <a:solidFill>
                  <a:schemeClr val="tx1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endParaRPr lang="en-US" altLang="ko-KR" sz="5400">
              <a:solidFill>
                <a:schemeClr val="tx1"/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4103" name="오른쪽 화살표 1">
            <a:extLst>
              <a:ext uri="{FF2B5EF4-FFF2-40B4-BE49-F238E27FC236}">
                <a16:creationId xmlns:a16="http://schemas.microsoft.com/office/drawing/2014/main" xmlns="" id="{7BBA7102-4D71-4BCF-9D85-765D6E19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날짜 개체 틀 1">
            <a:extLst>
              <a:ext uri="{FF2B5EF4-FFF2-40B4-BE49-F238E27FC236}">
                <a16:creationId xmlns:a16="http://schemas.microsoft.com/office/drawing/2014/main" xmlns="" id="{A222A93F-F949-479D-83E8-F1549D86C4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5123" name="슬라이드 번호 개체 틀 2">
            <a:extLst>
              <a:ext uri="{FF2B5EF4-FFF2-40B4-BE49-F238E27FC236}">
                <a16:creationId xmlns:a16="http://schemas.microsoft.com/office/drawing/2014/main" xmlns="" id="{74E08751-4992-4494-BD71-5FF71D4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18A2E2-F8FC-402D-8C87-8231186E8C90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400"/>
          </a:p>
        </p:txBody>
      </p:sp>
      <p:sp>
        <p:nvSpPr>
          <p:cNvPr id="5124" name="바닥글 개체 틀 1">
            <a:extLst>
              <a:ext uri="{FF2B5EF4-FFF2-40B4-BE49-F238E27FC236}">
                <a16:creationId xmlns:a16="http://schemas.microsoft.com/office/drawing/2014/main" xmlns="" id="{436FC8D0-E2F9-484E-9E5C-ECDC6369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xmlns="" id="{BE43448F-599C-4046-95A2-39B890FA0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5400">
                <a:latin typeface="HY나무B" pitchFamily="18" charset="-127"/>
                <a:ea typeface="HY나무B" pitchFamily="18" charset="-127"/>
              </a:rPr>
              <a:t>물 </a:t>
            </a:r>
            <a:r>
              <a:rPr lang="ko-KR" altLang="en-US" sz="5400"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  데이터</a:t>
            </a:r>
            <a:endParaRPr lang="en-US" altLang="ko-KR" sz="540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5126" name="오른쪽 화살표 1">
            <a:extLst>
              <a:ext uri="{FF2B5EF4-FFF2-40B4-BE49-F238E27FC236}">
                <a16:creationId xmlns:a16="http://schemas.microsoft.com/office/drawing/2014/main" xmlns="" id="{C5A7C217-4F76-41B1-95AA-741B0CDBF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5127" name="TextBox 6">
            <a:extLst>
              <a:ext uri="{FF2B5EF4-FFF2-40B4-BE49-F238E27FC236}">
                <a16:creationId xmlns:a16="http://schemas.microsoft.com/office/drawing/2014/main" xmlns="" id="{8846DEBA-3718-4777-9CDF-9CC62246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1073150"/>
            <a:ext cx="72644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</a:rPr>
              <a:t>생성에 가까울수록 소속이 분명하다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물도 흐르고 데이터도 사용주체를 바꾸어 가며 흐른다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  <a:endParaRPr lang="en-US" altLang="ko-KR" sz="1600" b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물이 흘러서 모여지면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그 사용은 보다 구체적이고 실용적이다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데이터도 그러하다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흘러가버린 물은 소용이 없듯이 사용하지 않은 데이터도 소용이 없다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작금에 물 </a:t>
            </a:r>
            <a:r>
              <a:rPr lang="ko-KR" altLang="en-US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관리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 중요성을 일깨우듯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 또한 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4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차 산업의 </a:t>
            </a:r>
            <a:endParaRPr lang="en-US" altLang="ko-KR" sz="16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핵심대상이다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그런데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물은 흘러가면 어딘가 모인다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분자식은 늘 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H</a:t>
            </a:r>
            <a:r>
              <a:rPr lang="en-US" altLang="ko-KR" sz="1600" baseline="-25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2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O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데이터는 </a:t>
            </a:r>
            <a:r>
              <a:rPr lang="ko-KR" altLang="en-US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표준화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를 필요로 한다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물은 사용주체가 일시적으로 가둘 수 있지만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언젠가는 흘러 보낸다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데이터는 사용주체가 가둘 수도 있다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모이지 않으면 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not </a:t>
            </a:r>
            <a:r>
              <a:rPr lang="en-US" altLang="ko-KR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‘big &amp; meaningful’ 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enough  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데이터를 흘러 보내자면 그럴만한 법적 권한과 책임 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(</a:t>
            </a:r>
            <a:r>
              <a:rPr lang="ko-KR" altLang="en-US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법</a:t>
            </a:r>
            <a:r>
              <a:rPr lang="en-US" altLang="ko-KR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16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제도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)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 정의되어야 한다</a:t>
            </a:r>
            <a:r>
              <a:rPr lang="en-US" altLang="ko-KR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  <a:r>
              <a:rPr lang="ko-KR" altLang="en-US" sz="16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  <a:endParaRPr lang="en-US" altLang="ko-KR" sz="16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날짜 개체 틀 1">
            <a:extLst>
              <a:ext uri="{FF2B5EF4-FFF2-40B4-BE49-F238E27FC236}">
                <a16:creationId xmlns:a16="http://schemas.microsoft.com/office/drawing/2014/main" xmlns="" id="{C9D01000-5233-41A5-AA17-D386811F6B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6147" name="슬라이드 번호 개체 틀 2">
            <a:extLst>
              <a:ext uri="{FF2B5EF4-FFF2-40B4-BE49-F238E27FC236}">
                <a16:creationId xmlns:a16="http://schemas.microsoft.com/office/drawing/2014/main" xmlns="" id="{4977A6AE-2C9F-4DC6-B405-3E64700F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1E5C43-4481-479A-887A-8C17B9107039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400"/>
          </a:p>
        </p:txBody>
      </p:sp>
      <p:sp>
        <p:nvSpPr>
          <p:cNvPr id="6148" name="바닥글 개체 틀 1">
            <a:extLst>
              <a:ext uri="{FF2B5EF4-FFF2-40B4-BE49-F238E27FC236}">
                <a16:creationId xmlns:a16="http://schemas.microsoft.com/office/drawing/2014/main" xmlns="" id="{CD0FE745-A21E-4F99-AFF9-F1A754AB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xmlns="" id="{083AF526-2316-467B-BA69-292F2F189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5400">
                <a:latin typeface="HY나무B" pitchFamily="18" charset="-127"/>
                <a:ea typeface="HY나무B" pitchFamily="18" charset="-127"/>
              </a:rPr>
              <a:t>거버넌스</a:t>
            </a:r>
            <a:r>
              <a:rPr lang="en-US" altLang="ko-KR" sz="5400">
                <a:latin typeface="HY나무B" pitchFamily="18" charset="-127"/>
                <a:ea typeface="HY나무B" pitchFamily="18" charset="-127"/>
              </a:rPr>
              <a:t>?</a:t>
            </a:r>
          </a:p>
        </p:txBody>
      </p:sp>
      <p:sp>
        <p:nvSpPr>
          <p:cNvPr id="6150" name="오른쪽 화살표 1">
            <a:extLst>
              <a:ext uri="{FF2B5EF4-FFF2-40B4-BE49-F238E27FC236}">
                <a16:creationId xmlns:a16="http://schemas.microsoft.com/office/drawing/2014/main" xmlns="" id="{AFDEC926-E3AB-4430-975F-EC9AC3B5F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6151" name="TextBox 6">
            <a:extLst>
              <a:ext uri="{FF2B5EF4-FFF2-40B4-BE49-F238E27FC236}">
                <a16:creationId xmlns:a16="http://schemas.microsoft.com/office/drawing/2014/main" xmlns="" id="{3841EB45-DE71-423B-A0E4-6E995AB2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341438"/>
            <a:ext cx="726440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대상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개념은 무척 넓지만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통상적으로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‘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정책수립과 수행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’</a:t>
            </a:r>
            <a:endParaRPr lang="en-US" altLang="ko-KR" sz="2000" b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사전적 의미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통치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지배권력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새로운 질서 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새로운 의미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협치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공동 통치  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즉 다양한 이해당사자들과 사회단체 들을 네트워킹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업무수행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의사결정 방식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  인적 자원의 양태와 사용이 달라야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무엇을 하자는 것인가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?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현재와 미래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현재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정부 주도 사업 추진과 이들 간에 균형과 연계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미래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 ??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알 수 없다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효율성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갈등 감소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지속성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효과 등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1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차적으로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국민편익 향상과 공공의 이익을 증대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날짜 개체 틀 1">
            <a:extLst>
              <a:ext uri="{FF2B5EF4-FFF2-40B4-BE49-F238E27FC236}">
                <a16:creationId xmlns:a16="http://schemas.microsoft.com/office/drawing/2014/main" xmlns="" id="{365C319E-B358-4078-A669-409F4F3F40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7171" name="슬라이드 번호 개체 틀 2">
            <a:extLst>
              <a:ext uri="{FF2B5EF4-FFF2-40B4-BE49-F238E27FC236}">
                <a16:creationId xmlns:a16="http://schemas.microsoft.com/office/drawing/2014/main" xmlns="" id="{40A82507-383B-4C0A-9148-1405C1C7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F1FCD0-D0D9-463C-B9E1-0B50B6783A07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400"/>
          </a:p>
        </p:txBody>
      </p:sp>
      <p:sp>
        <p:nvSpPr>
          <p:cNvPr id="7172" name="바닥글 개체 틀 1">
            <a:extLst>
              <a:ext uri="{FF2B5EF4-FFF2-40B4-BE49-F238E27FC236}">
                <a16:creationId xmlns:a16="http://schemas.microsoft.com/office/drawing/2014/main" xmlns="" id="{1E648444-C947-4AA5-A552-673F957C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xmlns="" id="{F6F4F46E-B60A-492A-9C2F-EC36EB1DA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91475" cy="609600"/>
          </a:xfrm>
        </p:spPr>
        <p:txBody>
          <a:bodyPr/>
          <a:lstStyle/>
          <a:p>
            <a:pPr eaLnBrk="1" hangingPunct="1"/>
            <a:r>
              <a:rPr lang="en-US" altLang="ko-KR" sz="4400">
                <a:latin typeface="HY나무B" pitchFamily="18" charset="-127"/>
                <a:ea typeface="HY나무B" pitchFamily="18" charset="-127"/>
              </a:rPr>
              <a:t>Players </a:t>
            </a:r>
            <a:r>
              <a:rPr lang="en-US" altLang="ko-KR">
                <a:latin typeface="HY나무B" pitchFamily="18" charset="-127"/>
                <a:ea typeface="HY나무B" pitchFamily="18" charset="-127"/>
              </a:rPr>
              <a:t>in Hlth Data Governance</a:t>
            </a:r>
          </a:p>
        </p:txBody>
      </p:sp>
      <p:sp>
        <p:nvSpPr>
          <p:cNvPr id="7174" name="오른쪽 화살표 1">
            <a:extLst>
              <a:ext uri="{FF2B5EF4-FFF2-40B4-BE49-F238E27FC236}">
                <a16:creationId xmlns:a16="http://schemas.microsoft.com/office/drawing/2014/main" xmlns="" id="{207FF2A8-BD93-4909-844A-8D1CBD6AC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7175" name="TextBox 6">
            <a:extLst>
              <a:ext uri="{FF2B5EF4-FFF2-40B4-BE49-F238E27FC236}">
                <a16:creationId xmlns:a16="http://schemas.microsoft.com/office/drawing/2014/main" xmlns="" id="{BCF70A37-C71E-4ED9-A886-9A24B35E6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208088"/>
            <a:ext cx="7850187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크게 공급자와 사용자 그리고 정부와 전문가 집단 그리고 시장</a:t>
            </a:r>
            <a:endParaRPr lang="en-US" altLang="ko-KR" sz="2000" b="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구체적으로 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보건복지부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산자부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과기정통부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의료인들과 의료기관 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?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병협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치협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간협 등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일반국민을 대신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대표하는 시민단체들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질병관리본부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국립암센터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건보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심평원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사회보장정보원 등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관련 전문가들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(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임상전문가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의료관리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의료정보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컴싸 등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분야의 해당 기업들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이들의 이해관계와 갈등을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하나의 그릇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네트워크화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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이해 갈등을 내재화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지속적이고 점진적 해결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날짜 개체 틀 1">
            <a:extLst>
              <a:ext uri="{FF2B5EF4-FFF2-40B4-BE49-F238E27FC236}">
                <a16:creationId xmlns:a16="http://schemas.microsoft.com/office/drawing/2014/main" xmlns="" id="{C5FD30DE-F395-40A6-948A-40C0728BE0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8195" name="슬라이드 번호 개체 틀 2">
            <a:extLst>
              <a:ext uri="{FF2B5EF4-FFF2-40B4-BE49-F238E27FC236}">
                <a16:creationId xmlns:a16="http://schemas.microsoft.com/office/drawing/2014/main" xmlns="" id="{64F372D4-E042-4BD2-985C-A0D86CDF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563DB1-CDC8-4D8D-8F2E-8DC68F626863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400"/>
          </a:p>
        </p:txBody>
      </p:sp>
      <p:sp>
        <p:nvSpPr>
          <p:cNvPr id="8196" name="바닥글 개체 틀 1">
            <a:extLst>
              <a:ext uri="{FF2B5EF4-FFF2-40B4-BE49-F238E27FC236}">
                <a16:creationId xmlns:a16="http://schemas.microsoft.com/office/drawing/2014/main" xmlns="" id="{7E8BA08D-9B4E-4890-8A10-730AEE04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xmlns="" id="{3ED8709F-019B-4E75-B3EE-9071042CA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거버넌스 구축의 </a:t>
            </a:r>
            <a:r>
              <a:rPr lang="en-US" altLang="ko-KR" sz="4400">
                <a:latin typeface="HY나무B" pitchFamily="18" charset="-127"/>
                <a:ea typeface="HY나무B" pitchFamily="18" charset="-127"/>
              </a:rPr>
              <a:t>1</a:t>
            </a:r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차 관문</a:t>
            </a:r>
            <a:endParaRPr lang="en-US" altLang="ko-KR" sz="440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8198" name="오른쪽 화살표 1">
            <a:extLst>
              <a:ext uri="{FF2B5EF4-FFF2-40B4-BE49-F238E27FC236}">
                <a16:creationId xmlns:a16="http://schemas.microsoft.com/office/drawing/2014/main" xmlns="" id="{93D1B143-D3E2-435C-B40C-97EDA1E6B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8199" name="TextBox 6">
            <a:extLst>
              <a:ext uri="{FF2B5EF4-FFF2-40B4-BE49-F238E27FC236}">
                <a16:creationId xmlns:a16="http://schemas.microsoft.com/office/drawing/2014/main" xmlns="" id="{1C37D589-057D-400E-A742-622375D16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1111250"/>
            <a:ext cx="75501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현재의 구조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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거버넌스 구조로 어떻게 가느냐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?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보건의료서비스 개선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산업화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요소기술 개발 간에 연계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?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현행 과제들 간에 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빅데이터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정밀의료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진료정보교류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CDM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 기반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	EMR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인증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표준화 등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이들 간 연계는 점진적으로 하나의 거버넌스 안으로 갈등이 적은 것부터 순차적으로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Starting Line:  EMR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인증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진료정보교류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2.0 (?),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표준화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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데이터의 원시 생성과 가장 가까운 것부터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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보건복지부는 보건의료서비스 향상과 공공적 이해를 우선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날짜 개체 틀 1">
            <a:extLst>
              <a:ext uri="{FF2B5EF4-FFF2-40B4-BE49-F238E27FC236}">
                <a16:creationId xmlns:a16="http://schemas.microsoft.com/office/drawing/2014/main" xmlns="" id="{F9FFF430-C0C3-45FD-A8DA-D1DB193220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9219" name="슬라이드 번호 개체 틀 2">
            <a:extLst>
              <a:ext uri="{FF2B5EF4-FFF2-40B4-BE49-F238E27FC236}">
                <a16:creationId xmlns:a16="http://schemas.microsoft.com/office/drawing/2014/main" xmlns="" id="{C4FBFF95-3402-424E-8CDC-37B07362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84906DA-CD94-401A-B3E2-FC487F953E23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400"/>
          </a:p>
        </p:txBody>
      </p:sp>
      <p:sp>
        <p:nvSpPr>
          <p:cNvPr id="9220" name="바닥글 개체 틀 1">
            <a:extLst>
              <a:ext uri="{FF2B5EF4-FFF2-40B4-BE49-F238E27FC236}">
                <a16:creationId xmlns:a16="http://schemas.microsoft.com/office/drawing/2014/main" xmlns="" id="{10E8E571-C572-41F2-BF1A-3677D1C9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xmlns="" id="{73BD05E0-8C18-40A3-8152-FB1A61F03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거버넌스에서 피해야 할 것들</a:t>
            </a:r>
            <a:endParaRPr lang="en-US" altLang="ko-KR" sz="440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9222" name="오른쪽 화살표 1">
            <a:extLst>
              <a:ext uri="{FF2B5EF4-FFF2-40B4-BE49-F238E27FC236}">
                <a16:creationId xmlns:a16="http://schemas.microsoft.com/office/drawing/2014/main" xmlns="" id="{D47A75CD-EF03-4D47-9E09-8D70A28CB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9223" name="TextBox 6">
            <a:extLst>
              <a:ext uri="{FF2B5EF4-FFF2-40B4-BE49-F238E27FC236}">
                <a16:creationId xmlns:a16="http://schemas.microsoft.com/office/drawing/2014/main" xmlns="" id="{0671C169-D02F-45AB-A60D-3297FB07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1525588"/>
            <a:ext cx="762317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관료주의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관료주의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관료주의  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X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책임과 권한 구분이 애매모호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집단 이기주의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집단 이기주의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집단 이기주의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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이해 갈등은 조정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합리적 논쟁을 위한 지식 기반 제공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성공 지상주의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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작은 실패는 교훈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작은 성공으로 다음 단계로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버전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1.0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에서 끝나는 연구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개발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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시장을 통해 사용자에게 까지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의도하지 않은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/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의도된 폐쇄성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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적극적 홍보와 참여 기회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	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  그러나 익숙한 현재 상황에서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Symbol" panose="05050102010706020507" pitchFamily="18" charset="2"/>
              </a:rPr>
              <a:t>단계적으로 탈바꿈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날짜 개체 틀 1">
            <a:extLst>
              <a:ext uri="{FF2B5EF4-FFF2-40B4-BE49-F238E27FC236}">
                <a16:creationId xmlns:a16="http://schemas.microsoft.com/office/drawing/2014/main" xmlns="" id="{4AB59D01-DE27-4014-8DB3-6D395AAE73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2018</a:t>
            </a:r>
            <a:r>
              <a:rPr lang="ko-KR" altLang="en-US" sz="1400"/>
              <a:t>년 </a:t>
            </a:r>
            <a:r>
              <a:rPr lang="en-US" altLang="ko-KR" sz="1400"/>
              <a:t>11</a:t>
            </a:r>
            <a:r>
              <a:rPr lang="ko-KR" altLang="en-US" sz="1400"/>
              <a:t>월</a:t>
            </a:r>
            <a:endParaRPr lang="en-US" altLang="ko-KR" sz="1400"/>
          </a:p>
        </p:txBody>
      </p:sp>
      <p:sp>
        <p:nvSpPr>
          <p:cNvPr id="10243" name="슬라이드 번호 개체 틀 2">
            <a:extLst>
              <a:ext uri="{FF2B5EF4-FFF2-40B4-BE49-F238E27FC236}">
                <a16:creationId xmlns:a16="http://schemas.microsoft.com/office/drawing/2014/main" xmlns="" id="{E3C8778E-E809-40B7-8B85-B1FA959B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E74C5B-080A-4FB5-B5EB-CFEEBF53B78C}" type="slidenum">
              <a:rPr lang="en-US" altLang="ko-KR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400"/>
          </a:p>
        </p:txBody>
      </p:sp>
      <p:sp>
        <p:nvSpPr>
          <p:cNvPr id="10244" name="바닥글 개체 틀 1">
            <a:extLst>
              <a:ext uri="{FF2B5EF4-FFF2-40B4-BE49-F238E27FC236}">
                <a16:creationId xmlns:a16="http://schemas.microsoft.com/office/drawing/2014/main" xmlns="" id="{2FB86C71-4656-4914-9892-02C2EA4F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/>
              <a:t>의료정보정책 공개 포럼</a:t>
            </a:r>
            <a:endParaRPr lang="en-US" altLang="ko-KR" sz="1400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xmlns="" id="{C56464BC-1718-42CA-8169-BFBC8AABE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7991475" cy="609600"/>
          </a:xfrm>
        </p:spPr>
        <p:txBody>
          <a:bodyPr/>
          <a:lstStyle/>
          <a:p>
            <a:pPr eaLnBrk="1" hangingPunct="1"/>
            <a:r>
              <a:rPr lang="ko-KR" altLang="en-US" sz="4400">
                <a:latin typeface="HY나무B" pitchFamily="18" charset="-127"/>
                <a:ea typeface="HY나무B" pitchFamily="18" charset="-127"/>
              </a:rPr>
              <a:t>거버넌스의 구성</a:t>
            </a:r>
            <a:r>
              <a:rPr lang="en-US" altLang="ko-KR"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>
                <a:latin typeface="HY나무B" pitchFamily="18" charset="-127"/>
                <a:ea typeface="HY나무B" pitchFamily="18" charset="-127"/>
              </a:rPr>
              <a:t>안</a:t>
            </a:r>
            <a:r>
              <a:rPr lang="en-US" altLang="ko-KR">
                <a:latin typeface="HY나무B" pitchFamily="18" charset="-127"/>
                <a:ea typeface="HY나무B" pitchFamily="18" charset="-127"/>
              </a:rPr>
              <a:t>)</a:t>
            </a:r>
          </a:p>
        </p:txBody>
      </p:sp>
      <p:sp>
        <p:nvSpPr>
          <p:cNvPr id="10246" name="오른쪽 화살표 1">
            <a:extLst>
              <a:ext uri="{FF2B5EF4-FFF2-40B4-BE49-F238E27FC236}">
                <a16:creationId xmlns:a16="http://schemas.microsoft.com/office/drawing/2014/main" xmlns="" id="{CB244E88-94A5-4AF3-9D2F-14D7D123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ko-KR" altLang="en-US" sz="1200"/>
          </a:p>
        </p:txBody>
      </p:sp>
      <p:sp>
        <p:nvSpPr>
          <p:cNvPr id="10247" name="TextBox 6">
            <a:extLst>
              <a:ext uri="{FF2B5EF4-FFF2-40B4-BE49-F238E27FC236}">
                <a16:creationId xmlns:a16="http://schemas.microsoft.com/office/drawing/2014/main" xmlns="" id="{84B152A5-C3A6-4A73-A44D-6256DF37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1208088"/>
            <a:ext cx="7264400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Two Different Lines 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정책개발과 시스템개발관리</a:t>
            </a:r>
            <a:endParaRPr lang="en-US" altLang="ko-KR" sz="2000">
              <a:solidFill>
                <a:srgbClr val="FF000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정책개발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정부 관련부처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병협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교협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건보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심평원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 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시민단체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전문가 집단 등의 대표 들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시스템 개발관리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의료정보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의료관리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개발업체 등 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 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전문가 들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정책개발과 시스템 개발에는 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intra</a:t>
            </a: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&amp; extra mural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        </a:t>
            </a:r>
            <a:r>
              <a:rPr lang="ko-KR" altLang="en-US" sz="2000">
                <a:solidFill>
                  <a:srgbClr val="FF000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인적 자원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을 적정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,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배분하여 역량을 제고</a:t>
            </a:r>
            <a:endParaRPr lang="en-US" altLang="ko-KR" sz="2000">
              <a:solidFill>
                <a:srgbClr val="0070C0"/>
              </a:solidFill>
              <a:latin typeface="HY나무B" pitchFamily="18" charset="-127"/>
              <a:ea typeface="HY나무B" pitchFamily="18" charset="-127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사무국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일반 행정업무 지원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Governing Board:  </a:t>
            </a:r>
            <a:r>
              <a:rPr lang="ko-KR" altLang="en-US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이해 관계의 정도에 따라서 집단 대표들로</a:t>
            </a:r>
            <a:r>
              <a:rPr lang="en-US" altLang="ko-KR" sz="2000">
                <a:solidFill>
                  <a:srgbClr val="0070C0"/>
                </a:solidFill>
                <a:latin typeface="HY나무B" pitchFamily="18" charset="-127"/>
                <a:ea typeface="HY나무B" pitchFamily="18" charset="-127"/>
                <a:sym typeface="Wingdings" panose="05000000000000000000" pitchFamily="2" charset="2"/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3333FF"/>
      </a:folHlink>
    </a:clrScheme>
    <a:fontScheme name="기본 디자인">
      <a:majorFont>
        <a:latin typeface="Tahoma"/>
        <a:ea typeface="굴림"/>
        <a:cs typeface=""/>
      </a:majorFont>
      <a:minorFont>
        <a:latin typeface="Tahom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24067</TotalTime>
  <Words>776</Words>
  <Application>Microsoft Office PowerPoint</Application>
  <PresentationFormat>화면 슬라이드 쇼(4:3)</PresentationFormat>
  <Paragraphs>132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기본 디자인</vt:lpstr>
      <vt:lpstr>보건의료정보</vt:lpstr>
      <vt:lpstr>Data ?</vt:lpstr>
      <vt:lpstr>한강?  </vt:lpstr>
      <vt:lpstr>물   데이터</vt:lpstr>
      <vt:lpstr>거버넌스?</vt:lpstr>
      <vt:lpstr>Players in Hlth Data Governance</vt:lpstr>
      <vt:lpstr>거버넌스 구축의 1차 관문</vt:lpstr>
      <vt:lpstr>거버넌스에서 피해야 할 것들</vt:lpstr>
      <vt:lpstr>거버넌스의 구성(안)</vt:lpstr>
      <vt:lpstr>거버넌스의 (단계적)발전 축/동력</vt:lpstr>
      <vt:lpstr>거버넌스의 Starting Line</vt:lpstr>
      <vt:lpstr>보건의료 발전의 토대</vt:lpstr>
      <vt:lpstr>슬라이드 13</vt:lpstr>
    </vt:vector>
  </TitlesOfParts>
  <Company>서울대학교 치과대학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이종기</dc:creator>
  <cp:lastModifiedBy>Windows 사용자</cp:lastModifiedBy>
  <cp:revision>656</cp:revision>
  <dcterms:created xsi:type="dcterms:W3CDTF">2001-07-20T01:17:47Z</dcterms:created>
  <dcterms:modified xsi:type="dcterms:W3CDTF">2018-12-04T09:04:15Z</dcterms:modified>
</cp:coreProperties>
</file>